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79" r:id="rId13"/>
    <p:sldId id="280" r:id="rId14"/>
    <p:sldId id="273" r:id="rId15"/>
    <p:sldId id="274" r:id="rId16"/>
    <p:sldId id="275" r:id="rId17"/>
    <p:sldId id="276" r:id="rId18"/>
  </p:sldIdLst>
  <p:sldSz cx="9144000" cy="5143500" type="screen16x9"/>
  <p:notesSz cx="7102475" cy="938847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itchFamily="2" charset="77"/>
      <p:regular r:id="rId24"/>
      <p:bold r:id="rId25"/>
      <p:italic r:id="rId26"/>
      <p:boldItalic r:id="rId27"/>
    </p:embeddedFont>
    <p:embeddedFont>
      <p:font typeface="Montserrat SemiBold" panose="020F0502020204030204" pitchFamily="34" charset="0"/>
      <p:regular r:id="rId28"/>
      <p:bold r:id="rId29"/>
      <p:italic r:id="rId30"/>
      <p:boldItalic r:id="rId31"/>
    </p:embeddedFont>
    <p:embeddedFont>
      <p:font typeface="Quicksand" pitchFamily="2" charset="77"/>
      <p:regular r:id="rId32"/>
      <p:bold r:id="rId33"/>
    </p:embeddedFont>
    <p:embeddedFont>
      <p:font typeface="Roboto Condensed Light" panose="020F0302020204030204" pitchFamily="34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XEgHy40qUMaCIFW5N8LrPR9X+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D8F734-66EF-458B-AB7E-C50EE5C001A6}">
  <a:tblStyle styleId="{D3D8F734-66EF-458B-AB7E-C50EE5C001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32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018e0e6a7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15018e0e6a7_1_6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018e0e6a7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15018e0e6a7_1_7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018e0e6a7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15018e0e6a7_1_7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108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018e0e6a7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15018e0e6a7_1_7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5779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5018e0e6a7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15018e0e6a7_1_14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5018e0e6a7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15018e0e6a7_1_15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2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5018e0e6a7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15018e0e6a7_1_4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018e0e6a7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15018e0e6a7_1_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018e0e6a7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15018e0e6a7_1_2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018e0e6a7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5018e0e6a7_1_5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3"/>
          <p:cNvSpPr txBox="1">
            <a:spLocks noGrp="1"/>
          </p:cNvSpPr>
          <p:nvPr>
            <p:ph type="ctrTitle"/>
          </p:nvPr>
        </p:nvSpPr>
        <p:spPr>
          <a:xfrm>
            <a:off x="720000" y="3806975"/>
            <a:ext cx="77040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ubTitle" idx="1"/>
          </p:nvPr>
        </p:nvSpPr>
        <p:spPr>
          <a:xfrm>
            <a:off x="720000" y="4318550"/>
            <a:ext cx="77040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ctrTitle"/>
          </p:nvPr>
        </p:nvSpPr>
        <p:spPr>
          <a:xfrm flipH="1">
            <a:off x="2738824" y="1525265"/>
            <a:ext cx="24708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ctrTitle" idx="2"/>
          </p:nvPr>
        </p:nvSpPr>
        <p:spPr>
          <a:xfrm flipH="1">
            <a:off x="4553049" y="3523834"/>
            <a:ext cx="18531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ubTitle" idx="1"/>
          </p:nvPr>
        </p:nvSpPr>
        <p:spPr>
          <a:xfrm flipH="1">
            <a:off x="2738824" y="2130098"/>
            <a:ext cx="2165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subTitle" idx="3"/>
          </p:nvPr>
        </p:nvSpPr>
        <p:spPr>
          <a:xfrm flipH="1">
            <a:off x="4240449" y="4147787"/>
            <a:ext cx="2165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title" idx="4"/>
          </p:nvPr>
        </p:nvSpPr>
        <p:spPr>
          <a:xfrm>
            <a:off x="719993" y="346299"/>
            <a:ext cx="70242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body" idx="1"/>
          </p:nvPr>
        </p:nvSpPr>
        <p:spPr>
          <a:xfrm>
            <a:off x="720000" y="1304350"/>
            <a:ext cx="7536600" cy="3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Quicksand Light"/>
              <a:buAutoNum type="arabicPeriod"/>
              <a:defRPr sz="1400">
                <a:solidFill>
                  <a:srgbClr val="07243D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07243D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07243D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07243D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07243D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07243D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07243D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07243D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07243D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title"/>
          </p:nvPr>
        </p:nvSpPr>
        <p:spPr>
          <a:xfrm>
            <a:off x="720006" y="350886"/>
            <a:ext cx="42462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0724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07243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07243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07243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07243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07243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07243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07243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07243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Big title and 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 rot="-198">
            <a:off x="708477" y="933091"/>
            <a:ext cx="5211600" cy="15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ubTitle" idx="1"/>
          </p:nvPr>
        </p:nvSpPr>
        <p:spPr>
          <a:xfrm flipH="1">
            <a:off x="708483" y="2456605"/>
            <a:ext cx="3308400" cy="15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1631800" y="2853775"/>
            <a:ext cx="30486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subTitle" idx="1"/>
          </p:nvPr>
        </p:nvSpPr>
        <p:spPr>
          <a:xfrm>
            <a:off x="4235100" y="980985"/>
            <a:ext cx="33753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icksand"/>
              <a:buChar char="○"/>
              <a:defRPr sz="1400" b="0" i="0" u="none" strike="noStrike" cap="none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Quicksand"/>
              <a:buChar char="■"/>
              <a:defRPr sz="1200" b="0" i="0" u="none" strike="noStrike" cap="none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Quicksand"/>
              <a:buChar char="●"/>
              <a:defRPr sz="1200" b="0" i="0" u="none" strike="noStrike" cap="none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Quicksand"/>
              <a:buChar char="○"/>
              <a:defRPr sz="1200" b="0" i="0" u="none" strike="noStrike" cap="none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Quicksand"/>
              <a:buChar char="■"/>
              <a:defRPr sz="1200" b="0" i="0" u="none" strike="noStrike" cap="none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Quicksand"/>
              <a:buChar char="●"/>
              <a:defRPr sz="1200" b="0" i="0" u="none" strike="noStrike" cap="none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Quicksand"/>
              <a:buChar char="○"/>
              <a:defRPr sz="1200" b="0" i="0" u="none" strike="noStrike" cap="none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Quicksand"/>
              <a:buChar char="■"/>
              <a:defRPr sz="1200" b="0" i="0" u="none" strike="noStrike" cap="none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"/>
          <p:cNvSpPr txBox="1">
            <a:spLocks noGrp="1"/>
          </p:cNvSpPr>
          <p:nvPr>
            <p:ph type="ctrTitle"/>
          </p:nvPr>
        </p:nvSpPr>
        <p:spPr>
          <a:xfrm>
            <a:off x="720000" y="3968900"/>
            <a:ext cx="77040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91425" anchor="b" anchorCtr="0">
            <a:noAutofit/>
          </a:bodyPr>
          <a:lstStyle/>
          <a:p>
            <a:pPr marL="18288" lvl="0" indent="-18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dirty="0">
                <a:solidFill>
                  <a:schemeClr val="accent2"/>
                </a:solidFill>
              </a:rPr>
              <a:t>The Gig Economy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1" name="Google Shape;31;p1"/>
          <p:cNvSpPr txBox="1">
            <a:spLocks noGrp="1"/>
          </p:cNvSpPr>
          <p:nvPr>
            <p:ph type="subTitle" idx="1"/>
          </p:nvPr>
        </p:nvSpPr>
        <p:spPr>
          <a:xfrm>
            <a:off x="720000" y="4356650"/>
            <a:ext cx="77040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</a:rPr>
              <a:t>Making It Work for Businesses and Workers Alike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chemeClr val="dk2"/>
                </a:solidFill>
              </a:rPr>
              <a:t>October 6, 2022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32" name="Google Shape;32;p1"/>
          <p:cNvPicPr preferRelativeResize="0"/>
          <p:nvPr/>
        </p:nvPicPr>
        <p:blipFill rotWithShape="1">
          <a:blip r:embed="rId3">
            <a:alphaModFix amt="54000"/>
          </a:blip>
          <a:srcRect t="19590" b="19590"/>
          <a:stretch/>
        </p:blipFill>
        <p:spPr>
          <a:xfrm>
            <a:off x="0" y="4686"/>
            <a:ext cx="9144003" cy="370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6227" y="3877978"/>
            <a:ext cx="1330049" cy="73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"/>
          <p:cNvPicPr preferRelativeResize="0"/>
          <p:nvPr/>
        </p:nvPicPr>
        <p:blipFill rotWithShape="1">
          <a:blip r:embed="rId5">
            <a:alphaModFix/>
          </a:blip>
          <a:srcRect l="7248" r="4349"/>
          <a:stretch/>
        </p:blipFill>
        <p:spPr>
          <a:xfrm>
            <a:off x="7005950" y="4450375"/>
            <a:ext cx="2138049" cy="6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018e0e6a7_1_66"/>
          <p:cNvSpPr txBox="1">
            <a:spLocks noGrp="1"/>
          </p:cNvSpPr>
          <p:nvPr>
            <p:ph type="title"/>
          </p:nvPr>
        </p:nvSpPr>
        <p:spPr>
          <a:xfrm>
            <a:off x="624748" y="350875"/>
            <a:ext cx="79644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i="1" dirty="0">
                <a:solidFill>
                  <a:schemeClr val="accent2"/>
                </a:solidFill>
              </a:rPr>
              <a:t>CUPW v. Foodora Inc.</a:t>
            </a:r>
            <a:r>
              <a:rPr lang="en-US" dirty="0">
                <a:solidFill>
                  <a:schemeClr val="accent2"/>
                </a:solidFill>
              </a:rPr>
              <a:t>, 2020 CanLII 16750 (ON LRB)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30" name="Google Shape;130;g15018e0e6a7_1_66"/>
          <p:cNvSpPr txBox="1">
            <a:spLocks noGrp="1"/>
          </p:cNvSpPr>
          <p:nvPr>
            <p:ph type="body" idx="1"/>
          </p:nvPr>
        </p:nvSpPr>
        <p:spPr>
          <a:xfrm>
            <a:off x="720000" y="1304350"/>
            <a:ext cx="7536600" cy="4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The first decision with respect to workers in what has been described by the parties and the media as “the gig economy”.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Had the Labour Board determined that the Foodora couriers were independent contractors, they would not have had a legal right to unionize.</a:t>
            </a:r>
            <a:endParaRPr dirty="0">
              <a:solidFill>
                <a:schemeClr val="dk2"/>
              </a:solidFill>
            </a:endParaRPr>
          </a:p>
          <a:p>
            <a:pPr lvl="0" indent="-285750">
              <a:buChar char="•"/>
            </a:pPr>
            <a:r>
              <a:rPr lang="en-US" dirty="0">
                <a:solidFill>
                  <a:schemeClr val="dk2"/>
                </a:solidFill>
              </a:rPr>
              <a:t>Two months following the decision, Foodora announced its closure in Canada. The company paid $3.46-million to its workers in settlement related to </a:t>
            </a:r>
            <a:r>
              <a:rPr lang="en-US">
                <a:solidFill>
                  <a:schemeClr val="dk2"/>
                </a:solidFill>
              </a:rPr>
              <a:t>the closing.</a:t>
            </a:r>
            <a:endParaRPr dirty="0">
              <a:solidFill>
                <a:schemeClr val="dk2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>
              <a:solidFill>
                <a:schemeClr val="dk2"/>
              </a:solidFill>
            </a:endParaRPr>
          </a:p>
        </p:txBody>
      </p:sp>
      <p:grpSp>
        <p:nvGrpSpPr>
          <p:cNvPr id="131" name="Google Shape;131;g15018e0e6a7_1_66"/>
          <p:cNvGrpSpPr/>
          <p:nvPr/>
        </p:nvGrpSpPr>
        <p:grpSpPr>
          <a:xfrm>
            <a:off x="0" y="-1"/>
            <a:ext cx="180900" cy="5143506"/>
            <a:chOff x="0" y="-1"/>
            <a:chExt cx="180900" cy="5143506"/>
          </a:xfrm>
        </p:grpSpPr>
        <p:sp>
          <p:nvSpPr>
            <p:cNvPr id="132" name="Google Shape;132;g15018e0e6a7_1_66"/>
            <p:cNvSpPr/>
            <p:nvPr/>
          </p:nvSpPr>
          <p:spPr>
            <a:xfrm>
              <a:off x="0" y="-1"/>
              <a:ext cx="180900" cy="9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g15018e0e6a7_1_66"/>
            <p:cNvSpPr/>
            <p:nvPr/>
          </p:nvSpPr>
          <p:spPr>
            <a:xfrm>
              <a:off x="0" y="4962605"/>
              <a:ext cx="180900" cy="18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018e0e6a7_1_77"/>
          <p:cNvSpPr txBox="1">
            <a:spLocks noGrp="1"/>
          </p:cNvSpPr>
          <p:nvPr>
            <p:ph type="title"/>
          </p:nvPr>
        </p:nvSpPr>
        <p:spPr>
          <a:xfrm>
            <a:off x="624748" y="350875"/>
            <a:ext cx="79644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i="1" dirty="0">
                <a:solidFill>
                  <a:schemeClr val="accent2"/>
                </a:solidFill>
              </a:rPr>
              <a:t>UFCW Canada v. Uber Canada Inc.,  </a:t>
            </a:r>
            <a:r>
              <a:rPr lang="en-US" dirty="0">
                <a:solidFill>
                  <a:schemeClr val="accent2"/>
                </a:solidFill>
              </a:rPr>
              <a:t>2020 CanLII 54980 </a:t>
            </a:r>
            <a:r>
              <a:rPr lang="en-US" sz="1600" dirty="0">
                <a:solidFill>
                  <a:schemeClr val="accent2"/>
                </a:solidFill>
              </a:rPr>
              <a:t>(upheld on reconsideration in 2020 CanLii 93834)</a:t>
            </a:r>
            <a:endParaRPr sz="1600" dirty="0">
              <a:solidFill>
                <a:schemeClr val="accent1"/>
              </a:solidFill>
            </a:endParaRPr>
          </a:p>
        </p:txBody>
      </p:sp>
      <p:sp>
        <p:nvSpPr>
          <p:cNvPr id="139" name="Google Shape;139;g15018e0e6a7_1_77"/>
          <p:cNvSpPr txBox="1">
            <a:spLocks noGrp="1"/>
          </p:cNvSpPr>
          <p:nvPr>
            <p:ph type="body" idx="1"/>
          </p:nvPr>
        </p:nvSpPr>
        <p:spPr>
          <a:xfrm>
            <a:off x="720000" y="1304350"/>
            <a:ext cx="7536600" cy="4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UFCW sought a representation vote for a bargaining unit of Uber Black Car Drivers (Uber Black are a specific Uber category – luxury vehicles/limousines)</a:t>
            </a:r>
            <a:endParaRPr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Several preliminary applications were adjudicated before the Ontario Labour Relations Board, including a determination of the proper identity of the employer, and the appropriateness of the bargaining unit</a:t>
            </a:r>
            <a:endParaRPr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Uber has repeatedly insisted that its drivers are independent contractors, and not employees. However, Uber and UFCW reached an agreement that the drivers would be permitted to unionize. </a:t>
            </a:r>
            <a:endParaRPr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>
              <a:solidFill>
                <a:schemeClr val="dk2"/>
              </a:solidFill>
            </a:endParaRPr>
          </a:p>
        </p:txBody>
      </p:sp>
      <p:grpSp>
        <p:nvGrpSpPr>
          <p:cNvPr id="140" name="Google Shape;140;g15018e0e6a7_1_77"/>
          <p:cNvGrpSpPr/>
          <p:nvPr/>
        </p:nvGrpSpPr>
        <p:grpSpPr>
          <a:xfrm>
            <a:off x="0" y="-1"/>
            <a:ext cx="180900" cy="5143506"/>
            <a:chOff x="0" y="-1"/>
            <a:chExt cx="180900" cy="5143506"/>
          </a:xfrm>
        </p:grpSpPr>
        <p:sp>
          <p:nvSpPr>
            <p:cNvPr id="141" name="Google Shape;141;g15018e0e6a7_1_77"/>
            <p:cNvSpPr/>
            <p:nvPr/>
          </p:nvSpPr>
          <p:spPr>
            <a:xfrm>
              <a:off x="0" y="-1"/>
              <a:ext cx="180900" cy="9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15018e0e6a7_1_77"/>
            <p:cNvSpPr/>
            <p:nvPr/>
          </p:nvSpPr>
          <p:spPr>
            <a:xfrm>
              <a:off x="0" y="4962605"/>
              <a:ext cx="180900" cy="18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018e0e6a7_1_77"/>
          <p:cNvSpPr txBox="1">
            <a:spLocks noGrp="1"/>
          </p:cNvSpPr>
          <p:nvPr>
            <p:ph type="title"/>
          </p:nvPr>
        </p:nvSpPr>
        <p:spPr>
          <a:xfrm>
            <a:off x="624748" y="350875"/>
            <a:ext cx="79644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i="1" dirty="0">
                <a:solidFill>
                  <a:schemeClr val="accent2"/>
                </a:solidFill>
              </a:rPr>
              <a:t>Sharma v. Uber February 2022: </a:t>
            </a:r>
            <a:r>
              <a:rPr lang="en-US" dirty="0">
                <a:solidFill>
                  <a:schemeClr val="accent2"/>
                </a:solidFill>
              </a:rPr>
              <a:t>Employment Standards Officer Decision </a:t>
            </a:r>
            <a:endParaRPr sz="1600" dirty="0">
              <a:solidFill>
                <a:schemeClr val="accent1"/>
              </a:solidFill>
            </a:endParaRPr>
          </a:p>
        </p:txBody>
      </p:sp>
      <p:sp>
        <p:nvSpPr>
          <p:cNvPr id="139" name="Google Shape;139;g15018e0e6a7_1_77"/>
          <p:cNvSpPr txBox="1">
            <a:spLocks noGrp="1"/>
          </p:cNvSpPr>
          <p:nvPr>
            <p:ph type="body" idx="1"/>
          </p:nvPr>
        </p:nvSpPr>
        <p:spPr>
          <a:xfrm>
            <a:off x="720000" y="1304350"/>
            <a:ext cx="7536600" cy="4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Driver since 2020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ESA Complaint of improper deduction of pay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Employee status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Officer applied various tests:</a:t>
            </a:r>
          </a:p>
          <a:p>
            <a:pPr lvl="1" indent="-285750">
              <a:lnSpc>
                <a:spcPct val="100000"/>
              </a:lnSpc>
              <a:buChar char="•"/>
            </a:pPr>
            <a:r>
              <a:rPr lang="en-US" dirty="0">
                <a:solidFill>
                  <a:schemeClr val="dk2"/>
                </a:solidFill>
              </a:rPr>
              <a:t>Organization Test</a:t>
            </a:r>
          </a:p>
          <a:p>
            <a:pPr lvl="1" indent="-285750">
              <a:lnSpc>
                <a:spcPct val="100000"/>
              </a:lnSpc>
              <a:buChar char="•"/>
            </a:pPr>
            <a:r>
              <a:rPr lang="en-US" dirty="0">
                <a:solidFill>
                  <a:schemeClr val="dk2"/>
                </a:solidFill>
              </a:rPr>
              <a:t>Four Fold test</a:t>
            </a:r>
          </a:p>
          <a:p>
            <a:pPr lvl="1" indent="-285750">
              <a:lnSpc>
                <a:spcPct val="100000"/>
              </a:lnSpc>
              <a:buChar char="•"/>
            </a:pPr>
            <a:r>
              <a:rPr lang="en-US" dirty="0">
                <a:solidFill>
                  <a:schemeClr val="dk2"/>
                </a:solidFill>
              </a:rPr>
              <a:t>Ruled resembled an employee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>
              <a:solidFill>
                <a:schemeClr val="dk2"/>
              </a:solidFill>
            </a:endParaRPr>
          </a:p>
        </p:txBody>
      </p:sp>
      <p:grpSp>
        <p:nvGrpSpPr>
          <p:cNvPr id="140" name="Google Shape;140;g15018e0e6a7_1_77"/>
          <p:cNvGrpSpPr/>
          <p:nvPr/>
        </p:nvGrpSpPr>
        <p:grpSpPr>
          <a:xfrm>
            <a:off x="0" y="-1"/>
            <a:ext cx="180900" cy="5143506"/>
            <a:chOff x="0" y="-1"/>
            <a:chExt cx="180900" cy="5143506"/>
          </a:xfrm>
        </p:grpSpPr>
        <p:sp>
          <p:nvSpPr>
            <p:cNvPr id="141" name="Google Shape;141;g15018e0e6a7_1_77"/>
            <p:cNvSpPr/>
            <p:nvPr/>
          </p:nvSpPr>
          <p:spPr>
            <a:xfrm>
              <a:off x="0" y="-1"/>
              <a:ext cx="180900" cy="9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15018e0e6a7_1_77"/>
            <p:cNvSpPr/>
            <p:nvPr/>
          </p:nvSpPr>
          <p:spPr>
            <a:xfrm>
              <a:off x="0" y="4962605"/>
              <a:ext cx="180900" cy="18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811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018e0e6a7_1_77"/>
          <p:cNvSpPr txBox="1">
            <a:spLocks noGrp="1"/>
          </p:cNvSpPr>
          <p:nvPr>
            <p:ph type="title"/>
          </p:nvPr>
        </p:nvSpPr>
        <p:spPr>
          <a:xfrm>
            <a:off x="624748" y="350875"/>
            <a:ext cx="79644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i="1" dirty="0">
                <a:solidFill>
                  <a:schemeClr val="accent2"/>
                </a:solidFill>
              </a:rPr>
              <a:t>Sharma v. Uber February 2022: </a:t>
            </a:r>
            <a:r>
              <a:rPr lang="en-US" dirty="0">
                <a:solidFill>
                  <a:schemeClr val="accent2"/>
                </a:solidFill>
              </a:rPr>
              <a:t>Employment Standards Officer Decision </a:t>
            </a:r>
            <a:endParaRPr sz="1600" dirty="0">
              <a:solidFill>
                <a:schemeClr val="accent1"/>
              </a:solidFill>
            </a:endParaRPr>
          </a:p>
        </p:txBody>
      </p:sp>
      <p:sp>
        <p:nvSpPr>
          <p:cNvPr id="139" name="Google Shape;139;g15018e0e6a7_1_77"/>
          <p:cNvSpPr txBox="1">
            <a:spLocks noGrp="1"/>
          </p:cNvSpPr>
          <p:nvPr>
            <p:ph type="body" idx="1"/>
          </p:nvPr>
        </p:nvSpPr>
        <p:spPr>
          <a:xfrm>
            <a:off x="720000" y="1304350"/>
            <a:ext cx="7536600" cy="4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Violations</a:t>
            </a:r>
          </a:p>
          <a:p>
            <a:pPr lvl="1" indent="-285750">
              <a:lnSpc>
                <a:spcPct val="100000"/>
              </a:lnSpc>
              <a:buChar char="•"/>
            </a:pPr>
            <a:r>
              <a:rPr lang="en-US" dirty="0">
                <a:solidFill>
                  <a:schemeClr val="dk2"/>
                </a:solidFill>
              </a:rPr>
              <a:t>Failure to have a regular pay day (s.11.1)</a:t>
            </a:r>
          </a:p>
          <a:p>
            <a:pPr lvl="1" indent="-285750">
              <a:lnSpc>
                <a:spcPct val="100000"/>
              </a:lnSpc>
              <a:buChar char="•"/>
            </a:pPr>
            <a:r>
              <a:rPr lang="en-US" dirty="0">
                <a:solidFill>
                  <a:schemeClr val="dk2"/>
                </a:solidFill>
              </a:rPr>
              <a:t>Improper deduction of wages (s.13.1)</a:t>
            </a:r>
          </a:p>
          <a:p>
            <a:pPr lvl="1" indent="-285750">
              <a:lnSpc>
                <a:spcPct val="100000"/>
              </a:lnSpc>
              <a:buChar char="•"/>
            </a:pPr>
            <a:r>
              <a:rPr lang="en-US" dirty="0">
                <a:solidFill>
                  <a:schemeClr val="dk2"/>
                </a:solidFill>
              </a:rPr>
              <a:t>Failure to record daily hours worked (s.15.1)</a:t>
            </a:r>
          </a:p>
          <a:p>
            <a:pPr lvl="1" indent="-285750">
              <a:lnSpc>
                <a:spcPct val="100000"/>
              </a:lnSpc>
              <a:buChar char="•"/>
            </a:pPr>
            <a:r>
              <a:rPr lang="en-US" dirty="0">
                <a:solidFill>
                  <a:schemeClr val="dk2"/>
                </a:solidFill>
              </a:rPr>
              <a:t>Failure to provide time off from work and lunch periods (s. 18(6) and 20.(6)</a:t>
            </a:r>
          </a:p>
          <a:p>
            <a:pPr lvl="1" indent="-285750">
              <a:lnSpc>
                <a:spcPct val="100000"/>
              </a:lnSpc>
              <a:buChar char="•"/>
            </a:pPr>
            <a:r>
              <a:rPr lang="en-US" dirty="0">
                <a:solidFill>
                  <a:schemeClr val="dk2"/>
                </a:solidFill>
              </a:rPr>
              <a:t>Failure to pay minimum wage (Reg. 285/01 s.11)</a:t>
            </a:r>
          </a:p>
          <a:p>
            <a:pPr lvl="1" indent="-285750">
              <a:lnSpc>
                <a:spcPct val="100000"/>
              </a:lnSpc>
              <a:buChar char="•"/>
            </a:pPr>
            <a:r>
              <a:rPr lang="en-US" dirty="0">
                <a:solidFill>
                  <a:schemeClr val="dk2"/>
                </a:solidFill>
              </a:rPr>
              <a:t>Failure to pay holiday pay (s.26 and 28.1)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endParaRPr lang="en-US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Uber was ordered to pay $919.37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>
              <a:solidFill>
                <a:schemeClr val="dk2"/>
              </a:solidFill>
            </a:endParaRPr>
          </a:p>
        </p:txBody>
      </p:sp>
      <p:grpSp>
        <p:nvGrpSpPr>
          <p:cNvPr id="140" name="Google Shape;140;g15018e0e6a7_1_77"/>
          <p:cNvGrpSpPr/>
          <p:nvPr/>
        </p:nvGrpSpPr>
        <p:grpSpPr>
          <a:xfrm>
            <a:off x="0" y="-1"/>
            <a:ext cx="180900" cy="5143506"/>
            <a:chOff x="0" y="-1"/>
            <a:chExt cx="180900" cy="5143506"/>
          </a:xfrm>
        </p:grpSpPr>
        <p:sp>
          <p:nvSpPr>
            <p:cNvPr id="141" name="Google Shape;141;g15018e0e6a7_1_77"/>
            <p:cNvSpPr/>
            <p:nvPr/>
          </p:nvSpPr>
          <p:spPr>
            <a:xfrm>
              <a:off x="0" y="-1"/>
              <a:ext cx="180900" cy="9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15018e0e6a7_1_77"/>
            <p:cNvSpPr/>
            <p:nvPr/>
          </p:nvSpPr>
          <p:spPr>
            <a:xfrm>
              <a:off x="0" y="4962605"/>
              <a:ext cx="180900" cy="18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64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018e0e6a7_1_141"/>
          <p:cNvSpPr txBox="1">
            <a:spLocks noGrp="1"/>
          </p:cNvSpPr>
          <p:nvPr>
            <p:ph type="title"/>
          </p:nvPr>
        </p:nvSpPr>
        <p:spPr>
          <a:xfrm>
            <a:off x="624748" y="350875"/>
            <a:ext cx="79644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accent2"/>
                </a:solidFill>
              </a:rPr>
              <a:t>What’s Next: Legislation</a:t>
            </a:r>
            <a:endParaRPr sz="1600" dirty="0">
              <a:solidFill>
                <a:schemeClr val="accent1"/>
              </a:solidFill>
            </a:endParaRPr>
          </a:p>
        </p:txBody>
      </p:sp>
      <p:sp>
        <p:nvSpPr>
          <p:cNvPr id="193" name="Google Shape;193;g15018e0e6a7_1_141"/>
          <p:cNvSpPr txBox="1">
            <a:spLocks noGrp="1"/>
          </p:cNvSpPr>
          <p:nvPr>
            <p:ph type="body" idx="1"/>
          </p:nvPr>
        </p:nvSpPr>
        <p:spPr>
          <a:xfrm>
            <a:off x="720000" y="1304350"/>
            <a:ext cx="7536600" cy="4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Quicksand"/>
              <a:buChar char="•"/>
            </a:pPr>
            <a:r>
              <a:rPr lang="en-US" b="1" i="1" dirty="0">
                <a:solidFill>
                  <a:schemeClr val="dk2"/>
                </a:solidFill>
              </a:rPr>
              <a:t>Digital Platform Workers’ Rights Act </a:t>
            </a:r>
            <a:r>
              <a:rPr lang="en-US" b="1" dirty="0">
                <a:solidFill>
                  <a:schemeClr val="dk2"/>
                </a:solidFill>
              </a:rPr>
              <a:t>(Bill 88)</a:t>
            </a:r>
            <a:endParaRPr b="1" dirty="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In April, 2022 the Ontario Government enacted, although not yet proclaimed into force, the </a:t>
            </a:r>
            <a:r>
              <a:rPr lang="en-US" i="1" dirty="0">
                <a:solidFill>
                  <a:schemeClr val="dk2"/>
                </a:solidFill>
              </a:rPr>
              <a:t>Digital Platform Workers Rights Act</a:t>
            </a:r>
            <a:r>
              <a:rPr lang="en-US" dirty="0">
                <a:solidFill>
                  <a:schemeClr val="dk2"/>
                </a:solidFill>
              </a:rPr>
              <a:t>, a first of its kind legislation in Canada. </a:t>
            </a:r>
            <a:endParaRPr dirty="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The Act provides gig workers for online platforms, such as Uber, basic statutory entitlements such as a minimum wage, localized dispute resolution and information concerning their wages. </a:t>
            </a:r>
            <a:endParaRPr dirty="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The new legislation protects gig workers from reprisals in the event that they pursue a wage claim or seek to enforce a prescribed right.</a:t>
            </a:r>
            <a:endParaRPr dirty="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The minimum wage for those workers is only for “engaged time”: meaning companies are required to pay them for periods when they are driving customers or doing deliveries, but not for wait times in between.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194" name="Google Shape;194;g15018e0e6a7_1_141"/>
          <p:cNvGrpSpPr/>
          <p:nvPr/>
        </p:nvGrpSpPr>
        <p:grpSpPr>
          <a:xfrm>
            <a:off x="0" y="-1"/>
            <a:ext cx="180900" cy="5143506"/>
            <a:chOff x="0" y="-1"/>
            <a:chExt cx="180900" cy="5143506"/>
          </a:xfrm>
        </p:grpSpPr>
        <p:sp>
          <p:nvSpPr>
            <p:cNvPr id="195" name="Google Shape;195;g15018e0e6a7_1_141"/>
            <p:cNvSpPr/>
            <p:nvPr/>
          </p:nvSpPr>
          <p:spPr>
            <a:xfrm>
              <a:off x="0" y="-1"/>
              <a:ext cx="180900" cy="9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15018e0e6a7_1_141"/>
            <p:cNvSpPr/>
            <p:nvPr/>
          </p:nvSpPr>
          <p:spPr>
            <a:xfrm>
              <a:off x="0" y="4962605"/>
              <a:ext cx="180900" cy="18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5018e0e6a7_1_150"/>
          <p:cNvSpPr txBox="1">
            <a:spLocks noGrp="1"/>
          </p:cNvSpPr>
          <p:nvPr>
            <p:ph type="title"/>
          </p:nvPr>
        </p:nvSpPr>
        <p:spPr>
          <a:xfrm>
            <a:off x="624748" y="350875"/>
            <a:ext cx="79644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accent2"/>
                </a:solidFill>
              </a:rPr>
              <a:t>Legislation </a:t>
            </a:r>
            <a:r>
              <a:rPr lang="en-US" sz="1800" dirty="0">
                <a:solidFill>
                  <a:schemeClr val="accent2"/>
                </a:solidFill>
              </a:rPr>
              <a:t>(ctd)</a:t>
            </a: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202" name="Google Shape;202;g15018e0e6a7_1_150"/>
          <p:cNvSpPr txBox="1">
            <a:spLocks noGrp="1"/>
          </p:cNvSpPr>
          <p:nvPr>
            <p:ph type="body" idx="1"/>
          </p:nvPr>
        </p:nvSpPr>
        <p:spPr>
          <a:xfrm>
            <a:off x="720000" y="1304350"/>
            <a:ext cx="7536600" cy="4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b="1" i="1" dirty="0">
                <a:solidFill>
                  <a:schemeClr val="dk2"/>
                </a:solidFill>
              </a:rPr>
              <a:t>Digital Platform Workers’ Rights Act </a:t>
            </a:r>
            <a:endParaRPr b="1" i="1" dirty="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The Act provides some protections to gig workers, but still denies them the full suite of benefits that would be their due if they had formal employment.</a:t>
            </a:r>
            <a:endParaRPr dirty="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Gig workers have long said that Bill 88 will not change their wages at all, because of the engaged time clause.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The Act did not change their employment status; the government still considers them independent contractors.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grpSp>
        <p:nvGrpSpPr>
          <p:cNvPr id="203" name="Google Shape;203;g15018e0e6a7_1_150"/>
          <p:cNvGrpSpPr/>
          <p:nvPr/>
        </p:nvGrpSpPr>
        <p:grpSpPr>
          <a:xfrm>
            <a:off x="0" y="-1"/>
            <a:ext cx="180900" cy="5143506"/>
            <a:chOff x="0" y="-1"/>
            <a:chExt cx="180900" cy="5143506"/>
          </a:xfrm>
        </p:grpSpPr>
        <p:sp>
          <p:nvSpPr>
            <p:cNvPr id="204" name="Google Shape;204;g15018e0e6a7_1_150"/>
            <p:cNvSpPr/>
            <p:nvPr/>
          </p:nvSpPr>
          <p:spPr>
            <a:xfrm>
              <a:off x="0" y="-1"/>
              <a:ext cx="180900" cy="9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15018e0e6a7_1_150"/>
            <p:cNvSpPr/>
            <p:nvPr/>
          </p:nvSpPr>
          <p:spPr>
            <a:xfrm>
              <a:off x="0" y="4962605"/>
              <a:ext cx="180900" cy="18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 txBox="1">
            <a:spLocks noGrp="1"/>
          </p:cNvSpPr>
          <p:nvPr>
            <p:ph type="title"/>
          </p:nvPr>
        </p:nvSpPr>
        <p:spPr>
          <a:xfrm rot="-198">
            <a:off x="708475" y="1027638"/>
            <a:ext cx="7603317" cy="15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7200" dirty="0"/>
              <a:t>QUESTIONS</a:t>
            </a:r>
            <a:endParaRPr sz="7200" dirty="0"/>
          </a:p>
        </p:txBody>
      </p:sp>
      <p:cxnSp>
        <p:nvCxnSpPr>
          <p:cNvPr id="211" name="Google Shape;211;p20"/>
          <p:cNvCxnSpPr/>
          <p:nvPr/>
        </p:nvCxnSpPr>
        <p:spPr>
          <a:xfrm>
            <a:off x="708475" y="2612330"/>
            <a:ext cx="45738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2" name="Google Shape;212;p20"/>
          <p:cNvGrpSpPr/>
          <p:nvPr/>
        </p:nvGrpSpPr>
        <p:grpSpPr>
          <a:xfrm>
            <a:off x="0" y="-1"/>
            <a:ext cx="180900" cy="5143506"/>
            <a:chOff x="0" y="-1"/>
            <a:chExt cx="180900" cy="5143506"/>
          </a:xfrm>
        </p:grpSpPr>
        <p:sp>
          <p:nvSpPr>
            <p:cNvPr id="213" name="Google Shape;213;p20"/>
            <p:cNvSpPr/>
            <p:nvPr/>
          </p:nvSpPr>
          <p:spPr>
            <a:xfrm>
              <a:off x="0" y="-1"/>
              <a:ext cx="180900" cy="9857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0" y="4962605"/>
              <a:ext cx="180900" cy="18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5" name="Google Shape;215;p20"/>
          <p:cNvCxnSpPr/>
          <p:nvPr/>
        </p:nvCxnSpPr>
        <p:spPr>
          <a:xfrm>
            <a:off x="714375" y="2520914"/>
            <a:ext cx="4176124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>
            <a:spLocks noGrp="1"/>
          </p:cNvSpPr>
          <p:nvPr>
            <p:ph type="title" idx="4"/>
          </p:nvPr>
        </p:nvSpPr>
        <p:spPr>
          <a:xfrm>
            <a:off x="719993" y="346299"/>
            <a:ext cx="70242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accent2"/>
                </a:solidFill>
              </a:rPr>
              <a:t>Legal Issues</a:t>
            </a:r>
            <a:endParaRPr sz="3000" dirty="0">
              <a:solidFill>
                <a:schemeClr val="accent2"/>
              </a:solidFill>
            </a:endParaRPr>
          </a:p>
        </p:txBody>
      </p:sp>
      <p:sp>
        <p:nvSpPr>
          <p:cNvPr id="221" name="Google Shape;221;p21"/>
          <p:cNvSpPr txBox="1">
            <a:spLocks noGrp="1"/>
          </p:cNvSpPr>
          <p:nvPr>
            <p:ph type="ctrTitle"/>
          </p:nvPr>
        </p:nvSpPr>
        <p:spPr>
          <a:xfrm flipH="1">
            <a:off x="3336605" y="3511927"/>
            <a:ext cx="24708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accent2"/>
                </a:solidFill>
              </a:rPr>
              <a:t>James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LeNoury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1400" dirty="0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rPr>
              <a:t>LeNoury Law</a:t>
            </a:r>
            <a:endParaRPr dirty="0"/>
          </a:p>
        </p:txBody>
      </p:sp>
      <p:pic>
        <p:nvPicPr>
          <p:cNvPr id="222" name="Google Shape;222;p21"/>
          <p:cNvPicPr preferRelativeResize="0"/>
          <p:nvPr/>
        </p:nvPicPr>
        <p:blipFill rotWithShape="1">
          <a:blip r:embed="rId3">
            <a:alphaModFix/>
          </a:blip>
          <a:srcRect b="-1"/>
          <a:stretch/>
        </p:blipFill>
        <p:spPr>
          <a:xfrm>
            <a:off x="3731405" y="1219730"/>
            <a:ext cx="1681200" cy="16812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23" name="Google Shape;223;p21"/>
          <p:cNvGrpSpPr/>
          <p:nvPr/>
        </p:nvGrpSpPr>
        <p:grpSpPr>
          <a:xfrm>
            <a:off x="0" y="-1"/>
            <a:ext cx="180900" cy="5143506"/>
            <a:chOff x="0" y="-1"/>
            <a:chExt cx="180900" cy="5143506"/>
          </a:xfrm>
        </p:grpSpPr>
        <p:sp>
          <p:nvSpPr>
            <p:cNvPr id="224" name="Google Shape;224;p21"/>
            <p:cNvSpPr/>
            <p:nvPr/>
          </p:nvSpPr>
          <p:spPr>
            <a:xfrm>
              <a:off x="0" y="-1"/>
              <a:ext cx="180900" cy="9857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0" y="4962605"/>
              <a:ext cx="180900" cy="18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6" name="Google Shape;226;p21" descr="Without Prejudi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1405" y="4099656"/>
            <a:ext cx="2035987" cy="63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title" idx="4"/>
          </p:nvPr>
        </p:nvSpPr>
        <p:spPr>
          <a:xfrm>
            <a:off x="719993" y="346299"/>
            <a:ext cx="70242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accent2"/>
                </a:solidFill>
              </a:rPr>
              <a:t>Legal Issues</a:t>
            </a:r>
            <a:endParaRPr sz="3000" dirty="0">
              <a:solidFill>
                <a:schemeClr val="accent2"/>
              </a:solidFill>
            </a:endParaRPr>
          </a:p>
        </p:txBody>
      </p: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 flipH="1">
            <a:off x="3336655" y="3511927"/>
            <a:ext cx="24708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accent2"/>
                </a:solidFill>
              </a:rPr>
              <a:t>James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LeNoury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1400" dirty="0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rPr>
              <a:t>LeNoury Law</a:t>
            </a:r>
            <a:endParaRPr dirty="0"/>
          </a:p>
        </p:txBody>
      </p:sp>
      <p:sp>
        <p:nvSpPr>
          <p:cNvPr id="41" name="Google Shape;41;p2"/>
          <p:cNvSpPr txBox="1">
            <a:spLocks noGrp="1"/>
          </p:cNvSpPr>
          <p:nvPr>
            <p:ph type="subTitle" idx="1"/>
          </p:nvPr>
        </p:nvSpPr>
        <p:spPr>
          <a:xfrm flipH="1">
            <a:off x="3255892" y="4116760"/>
            <a:ext cx="2632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accent2"/>
                </a:solidFill>
              </a:rPr>
              <a:t>(416) 926-1107</a:t>
            </a:r>
            <a:endParaRPr dirty="0"/>
          </a:p>
          <a:p>
            <a:pPr marL="457200" lvl="0" indent="-3429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accent2"/>
                </a:solidFill>
              </a:rPr>
              <a:t>jalenoury@lenourylaw.com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chemeClr val="accent2"/>
              </a:solidFill>
            </a:endParaRPr>
          </a:p>
        </p:txBody>
      </p:sp>
      <p:cxnSp>
        <p:nvCxnSpPr>
          <p:cNvPr id="42" name="Google Shape;42;p2"/>
          <p:cNvCxnSpPr/>
          <p:nvPr/>
        </p:nvCxnSpPr>
        <p:spPr>
          <a:xfrm>
            <a:off x="3437155" y="4044062"/>
            <a:ext cx="2269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" name="Google Shape;43;p2"/>
          <p:cNvPicPr preferRelativeResize="0"/>
          <p:nvPr/>
        </p:nvPicPr>
        <p:blipFill rotWithShape="1">
          <a:blip r:embed="rId3">
            <a:alphaModFix/>
          </a:blip>
          <a:srcRect b="-1"/>
          <a:stretch/>
        </p:blipFill>
        <p:spPr>
          <a:xfrm>
            <a:off x="3731455" y="1219730"/>
            <a:ext cx="1681200" cy="16812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4" name="Google Shape;44;p2"/>
          <p:cNvGrpSpPr/>
          <p:nvPr/>
        </p:nvGrpSpPr>
        <p:grpSpPr>
          <a:xfrm>
            <a:off x="0" y="-1"/>
            <a:ext cx="180900" cy="5143506"/>
            <a:chOff x="0" y="-1"/>
            <a:chExt cx="180900" cy="5143506"/>
          </a:xfrm>
        </p:grpSpPr>
        <p:sp>
          <p:nvSpPr>
            <p:cNvPr id="45" name="Google Shape;45;p2"/>
            <p:cNvSpPr/>
            <p:nvPr/>
          </p:nvSpPr>
          <p:spPr>
            <a:xfrm>
              <a:off x="0" y="-1"/>
              <a:ext cx="180900" cy="9857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0" y="4962605"/>
              <a:ext cx="180900" cy="18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720006" y="350886"/>
            <a:ext cx="42462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accent2"/>
                </a:solidFill>
              </a:rPr>
              <a:t>Agenda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body" idx="1"/>
          </p:nvPr>
        </p:nvSpPr>
        <p:spPr>
          <a:xfrm>
            <a:off x="720000" y="1304350"/>
            <a:ext cx="3949500" cy="3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81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/>
              <a:t>Types of Employees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38150" lvl="0" indent="-28575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</a:rPr>
              <a:t>Jurisprudence addressing Gig Workers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38150" lvl="0" indent="-28575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CA" dirty="0">
                <a:solidFill>
                  <a:schemeClr val="dk1"/>
                </a:solidFill>
              </a:rPr>
              <a:t>What’s Next: Legislation</a:t>
            </a:r>
            <a:endParaRPr dirty="0">
              <a:solidFill>
                <a:schemeClr val="dk1"/>
              </a:solidFill>
            </a:endParaRPr>
          </a:p>
          <a:p>
            <a:pPr marL="4381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dirty="0"/>
          </a:p>
          <a:p>
            <a:pPr marL="4381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/>
              <a:t>Questions</a:t>
            </a:r>
            <a:endParaRPr dirty="0"/>
          </a:p>
          <a:p>
            <a:pPr marL="895350" lvl="1" indent="-209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dirty="0"/>
          </a:p>
          <a:p>
            <a:pPr marL="895350" lvl="1" indent="-209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733035" y="1061109"/>
            <a:ext cx="3779958" cy="31881"/>
          </a:xfrm>
          <a:custGeom>
            <a:avLst/>
            <a:gdLst/>
            <a:ahLst/>
            <a:cxnLst/>
            <a:rect l="l" t="t" r="r" b="b"/>
            <a:pathLst>
              <a:path w="122003" h="1029" extrusionOk="0">
                <a:moveTo>
                  <a:pt x="1" y="0"/>
                </a:moveTo>
                <a:lnTo>
                  <a:pt x="1" y="1028"/>
                </a:lnTo>
                <a:lnTo>
                  <a:pt x="122002" y="1028"/>
                </a:lnTo>
                <a:lnTo>
                  <a:pt x="122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3"/>
          <p:cNvGrpSpPr/>
          <p:nvPr/>
        </p:nvGrpSpPr>
        <p:grpSpPr>
          <a:xfrm>
            <a:off x="0" y="-1"/>
            <a:ext cx="180900" cy="5143506"/>
            <a:chOff x="0" y="-1"/>
            <a:chExt cx="180900" cy="5143506"/>
          </a:xfrm>
        </p:grpSpPr>
        <p:sp>
          <p:nvSpPr>
            <p:cNvPr id="55" name="Google Shape;55;p3"/>
            <p:cNvSpPr/>
            <p:nvPr/>
          </p:nvSpPr>
          <p:spPr>
            <a:xfrm>
              <a:off x="0" y="-1"/>
              <a:ext cx="180900" cy="9857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0" y="4962605"/>
              <a:ext cx="180900" cy="18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7" name="Google Shape;57;p3"/>
          <p:cNvPicPr preferRelativeResize="0"/>
          <p:nvPr/>
        </p:nvPicPr>
        <p:blipFill rotWithShape="1">
          <a:blip r:embed="rId3">
            <a:alphaModFix amt="65000"/>
          </a:blip>
          <a:srcRect t="5356" b="5365"/>
          <a:stretch/>
        </p:blipFill>
        <p:spPr>
          <a:xfrm>
            <a:off x="5304276" y="-2"/>
            <a:ext cx="38397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g15018e0e6a7_1_41"/>
          <p:cNvGrpSpPr/>
          <p:nvPr/>
        </p:nvGrpSpPr>
        <p:grpSpPr>
          <a:xfrm>
            <a:off x="0" y="-1"/>
            <a:ext cx="180900" cy="5143506"/>
            <a:chOff x="0" y="-1"/>
            <a:chExt cx="180900" cy="5143506"/>
          </a:xfrm>
        </p:grpSpPr>
        <p:sp>
          <p:nvSpPr>
            <p:cNvPr id="82" name="Google Shape;82;g15018e0e6a7_1_41"/>
            <p:cNvSpPr/>
            <p:nvPr/>
          </p:nvSpPr>
          <p:spPr>
            <a:xfrm>
              <a:off x="0" y="-1"/>
              <a:ext cx="180900" cy="9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g15018e0e6a7_1_41"/>
            <p:cNvSpPr/>
            <p:nvPr/>
          </p:nvSpPr>
          <p:spPr>
            <a:xfrm>
              <a:off x="0" y="4962605"/>
              <a:ext cx="180900" cy="18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639CB06-06C9-35E3-74FC-D0B677ED4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80" y="228244"/>
            <a:ext cx="4917356" cy="45170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1D1594-BE73-D4C4-CB72-5C39F58BBEAA}"/>
              </a:ext>
            </a:extLst>
          </p:cNvPr>
          <p:cNvSpPr txBox="1"/>
          <p:nvPr/>
        </p:nvSpPr>
        <p:spPr>
          <a:xfrm>
            <a:off x="1166269" y="4745278"/>
            <a:ext cx="8026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r"/>
            <a:endParaRPr lang="en-US" sz="7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r"/>
            <a:r>
              <a:rPr lang="en-US" sz="700" b="0" i="0" dirty="0">
                <a:solidFill>
                  <a:srgbClr val="000000"/>
                </a:solidFill>
                <a:effectLst/>
                <a:latin typeface="Quicksand" panose="020B0604020202020204" charset="0"/>
              </a:rPr>
              <a:t>Professor David Doorey: “</a:t>
            </a:r>
            <a:r>
              <a:rPr lang="en-US" sz="700" b="0" i="0" dirty="0">
                <a:solidFill>
                  <a:srgbClr val="313131"/>
                </a:solidFill>
                <a:effectLst/>
                <a:latin typeface="Quicksand" panose="020B0604020202020204" charset="0"/>
              </a:rPr>
              <a:t>Why Gig Workers Are NOT Independent Contractors: A Primer”</a:t>
            </a:r>
            <a:endParaRPr lang="en-US" sz="1200" b="1" i="0" dirty="0">
              <a:solidFill>
                <a:srgbClr val="222222"/>
              </a:solidFill>
              <a:effectLst/>
              <a:latin typeface="Quicksand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624748" y="350875"/>
            <a:ext cx="7964448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accent2"/>
                </a:solidFill>
              </a:rPr>
              <a:t>“Independent contractor”, “Dependent contractor”, or “Employee”?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720000" y="1304350"/>
            <a:ext cx="7536600" cy="428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-US" b="1" dirty="0">
                <a:solidFill>
                  <a:schemeClr val="dk2"/>
                </a:solidFill>
              </a:rPr>
              <a:t>Employees:</a:t>
            </a:r>
            <a:endParaRPr b="1" dirty="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Protected by the applicable employment standards legislation in their presiding jurisdiction</a:t>
            </a:r>
            <a:endParaRPr dirty="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In Ontario, that legislation is the Ontario Employment Standards Act (the "ESA"). The ESA entitles employees to paid vacation, job-protected leaves of absence, and notice of termination, amongst other entitlements.</a:t>
            </a:r>
            <a:endParaRPr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b="1" dirty="0">
                <a:solidFill>
                  <a:schemeClr val="dk2"/>
                </a:solidFill>
              </a:rPr>
              <a:t>Independent contractors:</a:t>
            </a:r>
            <a:endParaRPr b="1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Not covered by the ESA. Not entitled to paid vacation, job-protected leaves of absence, or notice of termination.</a:t>
            </a:r>
            <a:endParaRPr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Further, while employers are required to withhold and remit taxes and make CPP and EI contributions on behalf of employees, employers are not obliged to do so for independent contractors. </a:t>
            </a:r>
            <a:endParaRPr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Independent contractors are responsible for paying their own taxes and making their own CPP and EI contributions.</a:t>
            </a:r>
            <a:endParaRPr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2857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>
              <a:solidFill>
                <a:schemeClr val="dk2"/>
              </a:solidFill>
            </a:endParaRPr>
          </a:p>
        </p:txBody>
      </p:sp>
      <p:grpSp>
        <p:nvGrpSpPr>
          <p:cNvPr id="64" name="Google Shape;64;p7"/>
          <p:cNvGrpSpPr/>
          <p:nvPr/>
        </p:nvGrpSpPr>
        <p:grpSpPr>
          <a:xfrm>
            <a:off x="0" y="-1"/>
            <a:ext cx="180900" cy="5143506"/>
            <a:chOff x="0" y="-1"/>
            <a:chExt cx="180900" cy="5143506"/>
          </a:xfrm>
        </p:grpSpPr>
        <p:sp>
          <p:nvSpPr>
            <p:cNvPr id="65" name="Google Shape;65;p7"/>
            <p:cNvSpPr/>
            <p:nvPr/>
          </p:nvSpPr>
          <p:spPr>
            <a:xfrm>
              <a:off x="0" y="-1"/>
              <a:ext cx="180900" cy="9857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0" y="4962605"/>
              <a:ext cx="180900" cy="18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5018e0e6a7_1_7"/>
          <p:cNvSpPr txBox="1">
            <a:spLocks noGrp="1"/>
          </p:cNvSpPr>
          <p:nvPr>
            <p:ph type="title"/>
          </p:nvPr>
        </p:nvSpPr>
        <p:spPr>
          <a:xfrm>
            <a:off x="624748" y="350875"/>
            <a:ext cx="79644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accent2"/>
                </a:solidFill>
              </a:rPr>
              <a:t>“Independent contractor”, “Dependent contractor”, or “Employee”? 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72" name="Google Shape;72;g15018e0e6a7_1_7"/>
          <p:cNvSpPr txBox="1">
            <a:spLocks noGrp="1"/>
          </p:cNvSpPr>
          <p:nvPr>
            <p:ph type="body" idx="1"/>
          </p:nvPr>
        </p:nvSpPr>
        <p:spPr>
          <a:xfrm>
            <a:off x="720000" y="1304350"/>
            <a:ext cx="7547700" cy="4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b="1" dirty="0">
                <a:solidFill>
                  <a:schemeClr val="dk2"/>
                </a:solidFill>
              </a:rPr>
              <a:t>Dependent contractor:</a:t>
            </a:r>
            <a:endParaRPr b="1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endParaRPr lang="en-US" dirty="0">
              <a:solidFill>
                <a:schemeClr val="dk2"/>
              </a:solidFill>
            </a:endParaRPr>
          </a:p>
          <a:p>
            <a:pPr indent="-285750">
              <a:buFont typeface="Quicksand Light"/>
              <a:buChar char="•"/>
            </a:pPr>
            <a:r>
              <a:rPr lang="en-CA" dirty="0">
                <a:solidFill>
                  <a:schemeClr val="bg2"/>
                </a:solidFill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dirty="0">
                <a:solidFill>
                  <a:schemeClr val="bg2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 have more flexibility than a ‘true employee’, but are not entrepreneurs in the true sense</a:t>
            </a:r>
            <a:r>
              <a:rPr lang="en-CA" dirty="0">
                <a:solidFill>
                  <a:schemeClr val="bg2"/>
                </a:solidFill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CA" dirty="0">
                <a:solidFill>
                  <a:schemeClr val="bg2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indent="-285750">
              <a:buFont typeface="Quicksand Light"/>
              <a:buChar char="•"/>
            </a:pPr>
            <a:r>
              <a:rPr lang="en-CA" dirty="0">
                <a:solidFill>
                  <a:schemeClr val="bg2"/>
                </a:solidFill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dirty="0">
                <a:solidFill>
                  <a:schemeClr val="bg2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hey are not ‘running a business’; </a:t>
            </a:r>
          </a:p>
          <a:p>
            <a:pPr lvl="1" indent="-285750">
              <a:buFont typeface="Quicksand Light"/>
              <a:buChar char="•"/>
            </a:pPr>
            <a:r>
              <a:rPr lang="en-CA" dirty="0">
                <a:solidFill>
                  <a:schemeClr val="bg2"/>
                </a:solidFill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depend upon another entity to provide them the work;</a:t>
            </a:r>
          </a:p>
          <a:p>
            <a:pPr lvl="1" indent="-285750">
              <a:buFont typeface="Quicksand Light"/>
              <a:buChar char="•"/>
            </a:pPr>
            <a:r>
              <a:rPr lang="en-CA" dirty="0">
                <a:solidFill>
                  <a:schemeClr val="bg2"/>
                </a:solidFill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</a:t>
            </a:r>
            <a:r>
              <a:rPr lang="en-CA" dirty="0">
                <a:solidFill>
                  <a:schemeClr val="bg2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 their services or have a list of customers;</a:t>
            </a:r>
          </a:p>
          <a:p>
            <a:pPr lvl="1" indent="-285750">
              <a:buFont typeface="Quicksand Light"/>
              <a:buChar char="•"/>
            </a:pPr>
            <a:r>
              <a:rPr lang="en-CA" dirty="0">
                <a:solidFill>
                  <a:schemeClr val="bg2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haven’t invested significant money in the business; </a:t>
            </a:r>
          </a:p>
          <a:p>
            <a:pPr lvl="1" indent="-285750">
              <a:buFont typeface="Quicksand Light"/>
              <a:buChar char="•"/>
            </a:pPr>
            <a:r>
              <a:rPr lang="en-CA" dirty="0">
                <a:solidFill>
                  <a:schemeClr val="bg2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don’t or can’t hire other people to do the work for them;</a:t>
            </a:r>
          </a:p>
          <a:p>
            <a:pPr lvl="1" indent="-285750">
              <a:buFont typeface="Quicksand Light"/>
              <a:buChar char="•"/>
            </a:pPr>
            <a:r>
              <a:rPr lang="en-CA" dirty="0">
                <a:solidFill>
                  <a:schemeClr val="bg2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have little or no control over the price at which their goods or services are sold;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bg2"/>
                </a:solidFill>
                <a:latin typeface="Quicksand" panose="020B0604020202020204" charset="0"/>
                <a:cs typeface="Times New Roman" panose="02020603050405020304" pitchFamily="18" charset="0"/>
              </a:rPr>
              <a:t>Recognized by the Labour Relations Act  but not recognized by the Employment Standards Act. </a:t>
            </a:r>
            <a:endParaRPr dirty="0">
              <a:solidFill>
                <a:schemeClr val="bg2"/>
              </a:solidFill>
              <a:latin typeface="Quicksand" panose="020B0604020202020204" charset="0"/>
              <a:cs typeface="Times New Roman" panose="02020603050405020304" pitchFamily="18" charset="0"/>
            </a:endParaRPr>
          </a:p>
          <a:p>
            <a:pPr marL="2857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CA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>
              <a:solidFill>
                <a:schemeClr val="dk2"/>
              </a:solidFill>
            </a:endParaRPr>
          </a:p>
        </p:txBody>
      </p:sp>
      <p:grpSp>
        <p:nvGrpSpPr>
          <p:cNvPr id="73" name="Google Shape;73;g15018e0e6a7_1_7"/>
          <p:cNvGrpSpPr/>
          <p:nvPr/>
        </p:nvGrpSpPr>
        <p:grpSpPr>
          <a:xfrm>
            <a:off x="0" y="-1"/>
            <a:ext cx="180900" cy="5143506"/>
            <a:chOff x="0" y="-1"/>
            <a:chExt cx="180900" cy="5143506"/>
          </a:xfrm>
        </p:grpSpPr>
        <p:sp>
          <p:nvSpPr>
            <p:cNvPr id="74" name="Google Shape;74;g15018e0e6a7_1_7"/>
            <p:cNvSpPr/>
            <p:nvPr/>
          </p:nvSpPr>
          <p:spPr>
            <a:xfrm>
              <a:off x="0" y="-1"/>
              <a:ext cx="180900" cy="9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g15018e0e6a7_1_7"/>
            <p:cNvSpPr/>
            <p:nvPr/>
          </p:nvSpPr>
          <p:spPr>
            <a:xfrm>
              <a:off x="0" y="4962605"/>
              <a:ext cx="180900" cy="18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018e0e6a7_1_22"/>
          <p:cNvSpPr txBox="1">
            <a:spLocks noGrp="1"/>
          </p:cNvSpPr>
          <p:nvPr>
            <p:ph type="title"/>
          </p:nvPr>
        </p:nvSpPr>
        <p:spPr>
          <a:xfrm>
            <a:off x="624748" y="350875"/>
            <a:ext cx="79644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i="1" dirty="0">
                <a:solidFill>
                  <a:schemeClr val="accent2"/>
                </a:solidFill>
              </a:rPr>
              <a:t>671122 Ontario LTD v. Sagaz Industries Canada Inc.</a:t>
            </a:r>
            <a:endParaRPr i="1" dirty="0">
              <a:solidFill>
                <a:schemeClr val="accent1"/>
              </a:solidFill>
            </a:endParaRPr>
          </a:p>
        </p:txBody>
      </p:sp>
      <p:sp>
        <p:nvSpPr>
          <p:cNvPr id="90" name="Google Shape;90;g15018e0e6a7_1_22"/>
          <p:cNvSpPr txBox="1">
            <a:spLocks noGrp="1"/>
          </p:cNvSpPr>
          <p:nvPr>
            <p:ph type="body" idx="1"/>
          </p:nvPr>
        </p:nvSpPr>
        <p:spPr>
          <a:xfrm>
            <a:off x="720000" y="1304350"/>
            <a:ext cx="7536600" cy="4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A case that outlines the distinction between independent contractors and employees.</a:t>
            </a:r>
            <a:endParaRPr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“Although there is no universal test to determine whether a person is an employee or an independent contractor [...] </a:t>
            </a:r>
            <a:r>
              <a:rPr lang="en-US" u="sng" dirty="0">
                <a:solidFill>
                  <a:schemeClr val="dk2"/>
                </a:solidFill>
              </a:rPr>
              <a:t>The central question is whether the person who has been engaged to perform the services is performing them as a person in business on his own account.</a:t>
            </a:r>
            <a:r>
              <a:rPr lang="en-US" dirty="0">
                <a:solidFill>
                  <a:schemeClr val="dk2"/>
                </a:solidFill>
              </a:rPr>
              <a:t>”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endParaRPr lang="en-US" dirty="0">
              <a:solidFill>
                <a:schemeClr val="dk2"/>
              </a:solidFill>
            </a:endParaRPr>
          </a:p>
          <a:p>
            <a:pPr marL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b="1" dirty="0">
                <a:solidFill>
                  <a:schemeClr val="dk2"/>
                </a:solidFill>
              </a:rPr>
              <a:t>“Four Fold Test”</a:t>
            </a:r>
            <a:endParaRPr lang="en-US" dirty="0">
              <a:solidFill>
                <a:schemeClr val="dk2"/>
              </a:solidFill>
            </a:endParaRPr>
          </a:p>
          <a:p>
            <a:pPr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</a:rPr>
              <a:t>Control</a:t>
            </a:r>
          </a:p>
          <a:p>
            <a:pPr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</a:rPr>
              <a:t>Materials/Ownership of Tools</a:t>
            </a:r>
          </a:p>
          <a:p>
            <a:pPr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</a:rPr>
              <a:t>Chance of Profit</a:t>
            </a:r>
          </a:p>
          <a:p>
            <a:pPr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</a:rPr>
              <a:t>Risk of Loss</a:t>
            </a:r>
            <a:endParaRPr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>
              <a:solidFill>
                <a:schemeClr val="dk2"/>
              </a:solidFill>
            </a:endParaRPr>
          </a:p>
        </p:txBody>
      </p:sp>
      <p:grpSp>
        <p:nvGrpSpPr>
          <p:cNvPr id="91" name="Google Shape;91;g15018e0e6a7_1_22"/>
          <p:cNvGrpSpPr/>
          <p:nvPr/>
        </p:nvGrpSpPr>
        <p:grpSpPr>
          <a:xfrm>
            <a:off x="0" y="-1"/>
            <a:ext cx="180900" cy="5143506"/>
            <a:chOff x="0" y="-1"/>
            <a:chExt cx="180900" cy="5143506"/>
          </a:xfrm>
        </p:grpSpPr>
        <p:sp>
          <p:nvSpPr>
            <p:cNvPr id="92" name="Google Shape;92;g15018e0e6a7_1_22"/>
            <p:cNvSpPr/>
            <p:nvPr/>
          </p:nvSpPr>
          <p:spPr>
            <a:xfrm>
              <a:off x="0" y="-1"/>
              <a:ext cx="180900" cy="9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g15018e0e6a7_1_22"/>
            <p:cNvSpPr/>
            <p:nvPr/>
          </p:nvSpPr>
          <p:spPr>
            <a:xfrm>
              <a:off x="0" y="4962605"/>
              <a:ext cx="180900" cy="18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>
            <a:off x="720000" y="350875"/>
            <a:ext cx="49368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Jurisprudence addressing gig workers</a:t>
            </a:r>
            <a:endParaRPr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110" name="Google Shape;110;p10"/>
          <p:cNvSpPr txBox="1">
            <a:spLocks noGrp="1"/>
          </p:cNvSpPr>
          <p:nvPr>
            <p:ph type="body" idx="1"/>
          </p:nvPr>
        </p:nvSpPr>
        <p:spPr>
          <a:xfrm>
            <a:off x="720000" y="1735900"/>
            <a:ext cx="4482600" cy="3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i="1" dirty="0">
                <a:solidFill>
                  <a:schemeClr val="dk2"/>
                </a:solidFill>
              </a:rPr>
              <a:t>CUPW v. Foodora Inc</a:t>
            </a:r>
            <a:r>
              <a:rPr lang="en-US" dirty="0">
                <a:solidFill>
                  <a:schemeClr val="dk2"/>
                </a:solidFill>
              </a:rPr>
              <a:t>., 2020 CanLII 16750 (ON LRB)</a:t>
            </a:r>
            <a:endParaRPr dirty="0">
              <a:solidFill>
                <a:schemeClr val="dk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chemeClr val="dk2"/>
                </a:solidFill>
              </a:rPr>
              <a:t>UFCW Canada v. Uber Canada Inc</a:t>
            </a:r>
            <a:r>
              <a:rPr lang="en-US" dirty="0">
                <a:solidFill>
                  <a:schemeClr val="dk2"/>
                </a:solidFill>
              </a:rPr>
              <a:t>., 2020 CanLII 54980, upheld on reconsideration in 2020 CanLii 93834</a:t>
            </a:r>
          </a:p>
          <a:p>
            <a:pPr marL="285750" indent="-285750">
              <a:buFont typeface="Arial"/>
              <a:buChar char="•"/>
            </a:pPr>
            <a:r>
              <a:rPr lang="en-CA" i="1" dirty="0">
                <a:solidFill>
                  <a:schemeClr val="dk2"/>
                </a:solidFill>
              </a:rPr>
              <a:t>Sharma v. Uber</a:t>
            </a:r>
            <a:r>
              <a:rPr lang="en-CA" dirty="0">
                <a:solidFill>
                  <a:schemeClr val="dk2"/>
                </a:solidFill>
              </a:rPr>
              <a:t>, ESO Decision February 2022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endParaRPr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2"/>
              </a:solidFill>
            </a:endParaRPr>
          </a:p>
        </p:txBody>
      </p:sp>
      <p:grpSp>
        <p:nvGrpSpPr>
          <p:cNvPr id="111" name="Google Shape;111;p10"/>
          <p:cNvGrpSpPr/>
          <p:nvPr/>
        </p:nvGrpSpPr>
        <p:grpSpPr>
          <a:xfrm>
            <a:off x="0" y="-1"/>
            <a:ext cx="180900" cy="5143506"/>
            <a:chOff x="0" y="-1"/>
            <a:chExt cx="180900" cy="5143506"/>
          </a:xfrm>
        </p:grpSpPr>
        <p:sp>
          <p:nvSpPr>
            <p:cNvPr id="112" name="Google Shape;112;p10"/>
            <p:cNvSpPr/>
            <p:nvPr/>
          </p:nvSpPr>
          <p:spPr>
            <a:xfrm>
              <a:off x="0" y="-1"/>
              <a:ext cx="180900" cy="9857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0" y="4962605"/>
              <a:ext cx="180900" cy="18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10"/>
          <p:cNvSpPr/>
          <p:nvPr/>
        </p:nvSpPr>
        <p:spPr>
          <a:xfrm>
            <a:off x="733035" y="1521247"/>
            <a:ext cx="3779958" cy="31881"/>
          </a:xfrm>
          <a:custGeom>
            <a:avLst/>
            <a:gdLst/>
            <a:ahLst/>
            <a:cxnLst/>
            <a:rect l="l" t="t" r="r" b="b"/>
            <a:pathLst>
              <a:path w="122003" h="1029" extrusionOk="0">
                <a:moveTo>
                  <a:pt x="1" y="0"/>
                </a:moveTo>
                <a:lnTo>
                  <a:pt x="1" y="1028"/>
                </a:lnTo>
                <a:lnTo>
                  <a:pt x="122002" y="1028"/>
                </a:lnTo>
                <a:lnTo>
                  <a:pt x="122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0"/>
          <p:cNvPicPr preferRelativeResize="0"/>
          <p:nvPr/>
        </p:nvPicPr>
        <p:blipFill rotWithShape="1">
          <a:blip r:embed="rId3">
            <a:alphaModFix amt="66000"/>
          </a:blip>
          <a:srcRect t="4758" b="4767"/>
          <a:stretch/>
        </p:blipFill>
        <p:spPr>
          <a:xfrm>
            <a:off x="5354943" y="0"/>
            <a:ext cx="378905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018e0e6a7_1_54"/>
          <p:cNvSpPr txBox="1">
            <a:spLocks noGrp="1"/>
          </p:cNvSpPr>
          <p:nvPr>
            <p:ph type="title"/>
          </p:nvPr>
        </p:nvSpPr>
        <p:spPr>
          <a:xfrm>
            <a:off x="624748" y="350875"/>
            <a:ext cx="79644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i="1" dirty="0">
                <a:solidFill>
                  <a:schemeClr val="accent2"/>
                </a:solidFill>
              </a:rPr>
              <a:t>CUPW v. Foodora Inc.</a:t>
            </a:r>
            <a:r>
              <a:rPr lang="en-US" dirty="0">
                <a:solidFill>
                  <a:schemeClr val="accent2"/>
                </a:solidFill>
              </a:rPr>
              <a:t>, 2020 CanLII 16750 (ON LRB)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21" name="Google Shape;121;g15018e0e6a7_1_54"/>
          <p:cNvSpPr txBox="1">
            <a:spLocks noGrp="1"/>
          </p:cNvSpPr>
          <p:nvPr>
            <p:ph type="body" idx="1"/>
          </p:nvPr>
        </p:nvSpPr>
        <p:spPr>
          <a:xfrm>
            <a:off x="720000" y="1304350"/>
            <a:ext cx="7536600" cy="4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Foodora challenged CUPW’s application for certification by arguing that the couriers were independent contractors and therefore, are not permitted to unionize in Ontario.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The Ontario Labour Relations Board determined that the Foodora couriers have little opportunity to act as true entrepreneurs such that they should be categorized as independent contractors.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The couriers are selected by Foodora and required to deliver food on the terms and conditions determined by Foodora in accordance with standards set by Foodora.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The Labour Relations Board found that the couriers work for Foodora, and not for themselves.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dk2"/>
                </a:solidFill>
              </a:rPr>
              <a:t>Dependent Contractors 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>
              <a:solidFill>
                <a:schemeClr val="dk2"/>
              </a:solidFill>
            </a:endParaRPr>
          </a:p>
        </p:txBody>
      </p:sp>
      <p:grpSp>
        <p:nvGrpSpPr>
          <p:cNvPr id="122" name="Google Shape;122;g15018e0e6a7_1_54"/>
          <p:cNvGrpSpPr/>
          <p:nvPr/>
        </p:nvGrpSpPr>
        <p:grpSpPr>
          <a:xfrm>
            <a:off x="0" y="-1"/>
            <a:ext cx="180900" cy="5143506"/>
            <a:chOff x="0" y="-1"/>
            <a:chExt cx="180900" cy="5143506"/>
          </a:xfrm>
        </p:grpSpPr>
        <p:sp>
          <p:nvSpPr>
            <p:cNvPr id="123" name="Google Shape;123;g15018e0e6a7_1_54"/>
            <p:cNvSpPr/>
            <p:nvPr/>
          </p:nvSpPr>
          <p:spPr>
            <a:xfrm>
              <a:off x="0" y="-1"/>
              <a:ext cx="180900" cy="9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15018e0e6a7_1_54"/>
            <p:cNvSpPr/>
            <p:nvPr/>
          </p:nvSpPr>
          <p:spPr>
            <a:xfrm>
              <a:off x="0" y="4962605"/>
              <a:ext cx="180900" cy="18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lor of the Year by Slidesgo">
  <a:themeElements>
    <a:clrScheme name="Simple Light">
      <a:dk1>
        <a:srgbClr val="07243D"/>
      </a:dk1>
      <a:lt1>
        <a:srgbClr val="FFFFFF"/>
      </a:lt1>
      <a:dk2>
        <a:srgbClr val="6A6E85"/>
      </a:dk2>
      <a:lt2>
        <a:srgbClr val="FFF2EA"/>
      </a:lt2>
      <a:accent1>
        <a:srgbClr val="07243D"/>
      </a:accent1>
      <a:accent2>
        <a:srgbClr val="0F4C81"/>
      </a:accent2>
      <a:accent3>
        <a:srgbClr val="A8A8B2"/>
      </a:accent3>
      <a:accent4>
        <a:srgbClr val="3F709A"/>
      </a:accent4>
      <a:accent5>
        <a:srgbClr val="6F94B3"/>
      </a:accent5>
      <a:accent6>
        <a:srgbClr val="9FB7CD"/>
      </a:accent6>
      <a:hlink>
        <a:srgbClr val="0724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1124</Words>
  <Application>Microsoft Macintosh PowerPoint</Application>
  <PresentationFormat>On-screen Show (16:9)</PresentationFormat>
  <Paragraphs>109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Roboto Condensed Light</vt:lpstr>
      <vt:lpstr>Arial</vt:lpstr>
      <vt:lpstr>Montserrat</vt:lpstr>
      <vt:lpstr>Montserrat SemiBold</vt:lpstr>
      <vt:lpstr>Quicksand Light</vt:lpstr>
      <vt:lpstr>Quicksand</vt:lpstr>
      <vt:lpstr>Color of the Year by Slidesgo</vt:lpstr>
      <vt:lpstr>The Gig Economy</vt:lpstr>
      <vt:lpstr>Legal Issues</vt:lpstr>
      <vt:lpstr>Agenda</vt:lpstr>
      <vt:lpstr>PowerPoint Presentation</vt:lpstr>
      <vt:lpstr>“Independent contractor”, “Dependent contractor”, or “Employee”?</vt:lpstr>
      <vt:lpstr>“Independent contractor”, “Dependent contractor”, or “Employee”? </vt:lpstr>
      <vt:lpstr>671122 Ontario LTD v. Sagaz Industries Canada Inc.</vt:lpstr>
      <vt:lpstr>Jurisprudence addressing gig workers  </vt:lpstr>
      <vt:lpstr>CUPW v. Foodora Inc., 2020 CanLII 16750 (ON LRB)</vt:lpstr>
      <vt:lpstr>CUPW v. Foodora Inc., 2020 CanLII 16750 (ON LRB)</vt:lpstr>
      <vt:lpstr>UFCW Canada v. Uber Canada Inc.,  2020 CanLII 54980 (upheld on reconsideration in 2020 CanLii 93834)</vt:lpstr>
      <vt:lpstr>Sharma v. Uber February 2022: Employment Standards Officer Decision </vt:lpstr>
      <vt:lpstr>Sharma v. Uber February 2022: Employment Standards Officer Decision </vt:lpstr>
      <vt:lpstr>What’s Next: Legislation</vt:lpstr>
      <vt:lpstr>Legislation (ctd)</vt:lpstr>
      <vt:lpstr>QUESTIONS</vt:lpstr>
      <vt:lpstr>Legal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Gig Economy</dc:title>
  <dc:creator>Ali</dc:creator>
  <cp:lastModifiedBy>Judy Morgan</cp:lastModifiedBy>
  <cp:revision>8</cp:revision>
  <cp:lastPrinted>2022-10-05T13:14:16Z</cp:lastPrinted>
  <dcterms:modified xsi:type="dcterms:W3CDTF">2022-10-06T13:24:11Z</dcterms:modified>
</cp:coreProperties>
</file>